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8" r:id="rId7"/>
    <p:sldId id="261" r:id="rId8"/>
    <p:sldId id="262" r:id="rId9"/>
    <p:sldId id="279" r:id="rId10"/>
    <p:sldId id="263" r:id="rId11"/>
    <p:sldId id="264" r:id="rId12"/>
    <p:sldId id="265" r:id="rId13"/>
    <p:sldId id="280" r:id="rId14"/>
    <p:sldId id="266" r:id="rId15"/>
    <p:sldId id="267" r:id="rId16"/>
    <p:sldId id="268" r:id="rId17"/>
    <p:sldId id="269" r:id="rId18"/>
    <p:sldId id="270" r:id="rId19"/>
    <p:sldId id="281" r:id="rId20"/>
    <p:sldId id="271" r:id="rId21"/>
    <p:sldId id="272" r:id="rId22"/>
    <p:sldId id="282" r:id="rId23"/>
    <p:sldId id="273" r:id="rId24"/>
    <p:sldId id="283" r:id="rId25"/>
    <p:sldId id="274" r:id="rId26"/>
    <p:sldId id="284" r:id="rId27"/>
    <p:sldId id="275" r:id="rId28"/>
    <p:sldId id="276" r:id="rId29"/>
    <p:sldId id="28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3" autoAdjust="0"/>
    <p:restoredTop sz="94607" autoAdjust="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15-Nov-17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15-Nov-17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15-Nov-17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15-Nov-17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Орбита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tx1"/>
                </a:solidFill>
              </a:rPr>
              <a:t>Доц. Др Татјана Шаренац Вуловић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Енофталмус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Повлачење очне јабучице према позади, као да је </a:t>
            </a:r>
            <a:r>
              <a:rPr lang="sr-Cyrl-RS" dirty="0" smtClean="0"/>
              <a:t>мања</a:t>
            </a:r>
            <a:endParaRPr lang="sr-Cyrl-RS" dirty="0" smtClean="0"/>
          </a:p>
          <a:p>
            <a:r>
              <a:rPr lang="sr-Cyrl-RS" dirty="0" smtClean="0"/>
              <a:t>Физиолошки- старост, мршавост- смањење масног ткива</a:t>
            </a:r>
          </a:p>
          <a:p>
            <a:r>
              <a:rPr lang="sr-Cyrl-RS" dirty="0" smtClean="0"/>
              <a:t>Патолошки- тупе повреде са преломима коштаних зидова, ожиљавање после запаљења или лечења тумора у орбити, лезија вратног симпатикуса (ослабљен Милеров мишић, миоза- слаб дилататор пупиле, птоза-Клод- Бернар-Хорнеров тријас)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Егзофталмус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smtClean="0"/>
              <a:t>Повећана запремина садржаја очне дупље- велике очи</a:t>
            </a:r>
          </a:p>
          <a:p>
            <a:r>
              <a:rPr lang="sr-Cyrl-RS" dirty="0" smtClean="0"/>
              <a:t>Код гојазних људи</a:t>
            </a:r>
          </a:p>
          <a:p>
            <a:r>
              <a:rPr lang="sr-Cyrl-RS" dirty="0" smtClean="0"/>
              <a:t>Грејвс- Базедовљева болест- лагофталмус, експозициони кератитис</a:t>
            </a:r>
          </a:p>
          <a:p>
            <a:r>
              <a:rPr lang="sr-Cyrl-RS" dirty="0" smtClean="0"/>
              <a:t>Инфективни запаљенски процеси у орбити</a:t>
            </a:r>
          </a:p>
          <a:p>
            <a:r>
              <a:rPr lang="sr-Cyrl-RS" dirty="0" smtClean="0"/>
              <a:t>Крварења у орбити</a:t>
            </a:r>
          </a:p>
          <a:p>
            <a:r>
              <a:rPr lang="sr-Cyrl-RS" dirty="0" smtClean="0"/>
              <a:t>Интермитентни- савијање главе напред, напор, копресија вена врата. Услед варикозитета вратних вена- секундарни глауком</a:t>
            </a:r>
            <a:r>
              <a:rPr lang="sr-Cyrl-RS" dirty="0" smtClean="0"/>
              <a:t>.</a:t>
            </a:r>
            <a:endParaRPr lang="en-US" dirty="0" smtClean="0"/>
          </a:p>
          <a:p>
            <a:endParaRPr lang="en-US" dirty="0" smtClean="0"/>
          </a:p>
          <a:p>
            <a:r>
              <a:rPr lang="sr-Cyrl-RS" dirty="0" smtClean="0"/>
              <a:t>декомпресија </a:t>
            </a:r>
            <a:r>
              <a:rPr lang="sr-Cyrl-RS" dirty="0" smtClean="0"/>
              <a:t>орбита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 smtClean="0"/>
              <a:t>Пулзирајући егзофталмус- нагли почетак, зујање у глави, пулзације- артерио-венске комуникације у кавернозном синусу измежу унутражње каротидне артреије и кавернозног синуса- прелом базе лобање- неурохируршко лечење</a:t>
            </a:r>
          </a:p>
          <a:p>
            <a:r>
              <a:rPr lang="sr-Cyrl-RS" dirty="0" smtClean="0"/>
              <a:t>Псеудоегзофталмус- </a:t>
            </a:r>
            <a:r>
              <a:rPr lang="sr-Cyrl-RS" dirty="0" smtClean="0"/>
              <a:t>асиметрија </a:t>
            </a:r>
            <a:r>
              <a:rPr lang="sr-Cyrl-RS" dirty="0" smtClean="0"/>
              <a:t>лица, ретракција капка, висока миопија, пареза или парализа очних мишића</a:t>
            </a:r>
          </a:p>
          <a:p>
            <a:r>
              <a:rPr lang="sr-Cyrl-RS" dirty="0" smtClean="0"/>
              <a:t>ДИСЛОКАЦИЈА ОЧНЕ ЈАБУЧИЦЕ-булбус померен у супротну страну од локализација тумора или неког другог процеса са смањеном покретљивошћу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Exophthalmos+-+Enophthalmo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2332037"/>
            <a:ext cx="6034617" cy="4525963"/>
          </a:xfrm>
        </p:spPr>
      </p:pic>
      <p:pic>
        <p:nvPicPr>
          <p:cNvPr id="6" name="Picture 5" descr="exo en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2600" y="0"/>
            <a:ext cx="5080000" cy="22098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Дијагностика обољења орбите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/>
              <a:t>Анамнеза- бол и брзина развоја ( тумори, запаљења, крварења, ...)</a:t>
            </a:r>
          </a:p>
          <a:p>
            <a:r>
              <a:rPr lang="sr-Cyrl-RS" dirty="0" smtClean="0"/>
              <a:t>Егзофталмометрија- по Хертелу. Растојање врха рожњаче од спољашње ивице орбите. </a:t>
            </a:r>
            <a:r>
              <a:rPr lang="sr-Cyrl-RS" dirty="0" smtClean="0"/>
              <a:t>20мм</a:t>
            </a:r>
            <a:r>
              <a:rPr lang="en-US" dirty="0" smtClean="0"/>
              <a:t>; </a:t>
            </a:r>
            <a:r>
              <a:rPr lang="sr-Cyrl-RS" dirty="0" smtClean="0"/>
              <a:t>асиметрија </a:t>
            </a:r>
            <a:r>
              <a:rPr lang="sr-Cyrl-RS" dirty="0" smtClean="0"/>
              <a:t>већа од 2мм; више од 8мм-постојање тумора</a:t>
            </a:r>
          </a:p>
          <a:p>
            <a:r>
              <a:rPr lang="sr-Cyrl-RS" dirty="0" smtClean="0"/>
              <a:t>Биомикроскопија- боја коже капака, постојање хиперемије вежњаче, проширење еписклералних крвних судова</a:t>
            </a:r>
          </a:p>
          <a:p>
            <a:r>
              <a:rPr lang="sr-Cyrl-RS" dirty="0" smtClean="0"/>
              <a:t>Офталмоскопија- промене на ретине или очном живцу-стаза</a:t>
            </a:r>
            <a:endParaRPr lang="en-US" dirty="0"/>
          </a:p>
        </p:txBody>
      </p:sp>
      <p:pic>
        <p:nvPicPr>
          <p:cNvPr id="4" name="Picture 3" descr="hert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93871" y="5490000"/>
            <a:ext cx="1950129" cy="136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 smtClean="0"/>
              <a:t>Рентгенографија орбите- прелом зидова орбите, сумња на интраорбитално страно тело</a:t>
            </a:r>
          </a:p>
          <a:p>
            <a:r>
              <a:rPr lang="sr-Cyrl-RS" dirty="0" smtClean="0"/>
              <a:t>Ехографија орбите- откривање и праћење експанзивних процеса у орбити, без штетних последица. (обољење штитасте жлезде)</a:t>
            </a:r>
          </a:p>
          <a:p>
            <a:r>
              <a:rPr lang="sr-Cyrl-RS" dirty="0" smtClean="0"/>
              <a:t>Компјутеризована томографија-за орткивање промена у </a:t>
            </a:r>
            <a:r>
              <a:rPr lang="sr-Cyrl-RS" dirty="0" smtClean="0"/>
              <a:t>меки</a:t>
            </a:r>
            <a:r>
              <a:rPr lang="sr-Cyrl-RS" dirty="0" smtClean="0"/>
              <a:t>м</a:t>
            </a:r>
            <a:r>
              <a:rPr lang="sr-Cyrl-RS" dirty="0" smtClean="0"/>
              <a:t> </a:t>
            </a:r>
            <a:r>
              <a:rPr lang="sr-Cyrl-RS" dirty="0" smtClean="0"/>
              <a:t>и коштаним структурама орбите</a:t>
            </a:r>
          </a:p>
          <a:p>
            <a:r>
              <a:rPr lang="sr-Cyrl-RS" dirty="0" smtClean="0"/>
              <a:t>Нуклерана магнетна резонанца- за мекотивне промене</a:t>
            </a:r>
          </a:p>
          <a:p>
            <a:r>
              <a:rPr lang="sr-Cyrl-RS" dirty="0" smtClean="0"/>
              <a:t>Ангиографија-повреде, АВ </a:t>
            </a:r>
            <a:r>
              <a:rPr lang="sr-Cyrl-RS" dirty="0" smtClean="0"/>
              <a:t>фистуле, венски варикозитети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Запаљенске болести орбите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Инфективни агенси</a:t>
            </a:r>
          </a:p>
          <a:p>
            <a:r>
              <a:rPr lang="sr-Cyrl-RS" dirty="0" smtClean="0"/>
              <a:t>Идиопатски инфламаторни </a:t>
            </a:r>
            <a:r>
              <a:rPr lang="sr-Cyrl-RS" dirty="0" smtClean="0"/>
              <a:t>синдром </a:t>
            </a:r>
            <a:r>
              <a:rPr lang="sr-Cyrl-RS" dirty="0" smtClean="0"/>
              <a:t>орбите-псеудотумор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Инфективна </a:t>
            </a:r>
            <a:r>
              <a:rPr lang="sr-Cyrl-RS" dirty="0" smtClean="0"/>
              <a:t>етиологија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Celullitis orbitae-</a:t>
            </a:r>
            <a:r>
              <a:rPr lang="sr-Cyrl-RS" dirty="0" smtClean="0"/>
              <a:t>акутно, негнојно запаљење</a:t>
            </a:r>
          </a:p>
          <a:p>
            <a:r>
              <a:rPr lang="sr-Cyrl-RS" dirty="0" smtClean="0"/>
              <a:t>Флегмона-гнојно запаљење</a:t>
            </a:r>
          </a:p>
          <a:p>
            <a:r>
              <a:rPr lang="sr-Cyrl-RS" dirty="0" smtClean="0"/>
              <a:t>Апсцес- локализовано накупљање гнојне колекције у појединим деловима орбите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Целулитис орбите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Узрочник: грам позитивне стафилококе, грам негативни хемофилус инфлуенце. Синуси, носна шупљина, повреде коже капака. Ендогено ретко</a:t>
            </a:r>
          </a:p>
          <a:p>
            <a:r>
              <a:rPr lang="sr-Cyrl-RS" dirty="0" smtClean="0"/>
              <a:t>Клиничка слика: оток капака без интензивног црвенила; хемотична или хиперемична вежњача, протрузија очне јабучице, болна покретљивост</a:t>
            </a:r>
          </a:p>
          <a:p>
            <a:r>
              <a:rPr lang="sr-Cyrl-RS" dirty="0" smtClean="0"/>
              <a:t>Дијагностика: анамнеза. Нагло, бол, црвенило</a:t>
            </a:r>
          </a:p>
          <a:p>
            <a:r>
              <a:rPr lang="sr-Cyrl-RS" dirty="0" smtClean="0"/>
              <a:t>Терапија: антибиотска.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ellulitis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86200" y="3581400"/>
            <a:ext cx="3619500" cy="2428875"/>
          </a:xfrm>
        </p:spPr>
      </p:pic>
      <p:pic>
        <p:nvPicPr>
          <p:cNvPr id="5" name="Picture 4" descr="cellulit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1676400"/>
            <a:ext cx="2771775" cy="16478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Анатомија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Четворстрана положена пирамида са базом према напред, а врх према позади</a:t>
            </a:r>
          </a:p>
          <a:p>
            <a:r>
              <a:rPr lang="sr-Cyrl-RS" dirty="0" smtClean="0"/>
              <a:t>База- 40х35мм, прекривена капцима</a:t>
            </a:r>
          </a:p>
          <a:p>
            <a:r>
              <a:rPr lang="sr-Cyrl-RS" dirty="0" smtClean="0"/>
              <a:t>Врх-удаљен од базе 40-50мм, отвор оптичког нерва</a:t>
            </a:r>
          </a:p>
          <a:p>
            <a:r>
              <a:rPr lang="sr-Cyrl-RS" dirty="0" smtClean="0"/>
              <a:t>Запремина 30</a:t>
            </a:r>
            <a:r>
              <a:rPr lang="en-US" dirty="0" smtClean="0"/>
              <a:t>cm</a:t>
            </a:r>
            <a:r>
              <a:rPr lang="en-US" baseline="30000" dirty="0" smtClean="0"/>
              <a:t>3</a:t>
            </a:r>
            <a:r>
              <a:rPr lang="sr-Cyrl-RS" dirty="0" smtClean="0"/>
              <a:t>кубних</a:t>
            </a:r>
          </a:p>
          <a:p>
            <a:r>
              <a:rPr lang="sr-Cyrl-RS" dirty="0" smtClean="0"/>
              <a:t>Четири зида-7 костију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Флегмона орбите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smtClean="0"/>
              <a:t>Узрочник: као код целулитиса</a:t>
            </a:r>
          </a:p>
          <a:p>
            <a:r>
              <a:rPr lang="sr-Cyrl-RS" dirty="0" smtClean="0"/>
              <a:t>Клиничка слика: нелечени или неправилни или недовољно лечени целулитис. Интензивирани знаци целулитиса: оток и црвенило капака, хемоза вежњаче, непокретна егзофталмичн очна јабучица, проширене вене на очном дну</a:t>
            </a:r>
          </a:p>
          <a:p>
            <a:r>
              <a:rPr lang="sr-Cyrl-RS" dirty="0" smtClean="0"/>
              <a:t>ПРОМЕЊЕНО ОПШТЕ СТАЊЕ:повишена телесна темпретаура, малаксалост, менингизам</a:t>
            </a:r>
          </a:p>
          <a:p>
            <a:r>
              <a:rPr lang="sr-Cyrl-RS" dirty="0" smtClean="0"/>
              <a:t>Дијагностика: анамнеза, клиничка слика, леукоцитоза</a:t>
            </a:r>
          </a:p>
          <a:p>
            <a:r>
              <a:rPr lang="sr-Cyrl-RS" dirty="0" smtClean="0"/>
              <a:t>Компликације: тромбоза кавернозног синуса, гнојни менингитис, паралитички страбизам, </a:t>
            </a:r>
            <a:r>
              <a:rPr lang="sr-Cyrl-RS" dirty="0" smtClean="0"/>
              <a:t>експозициони кератитис (</a:t>
            </a:r>
            <a:r>
              <a:rPr lang="sr-Cyrl-RS" dirty="0" smtClean="0"/>
              <a:t>лагофталмус), слепило</a:t>
            </a:r>
          </a:p>
          <a:p>
            <a:r>
              <a:rPr lang="sr-Cyrl-RS" dirty="0" smtClean="0"/>
              <a:t>Терапија: антибиотска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Апсцес орбита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Клиничка слика: после флегмоне, у завосности од величине и локализације зависи и поремећај положаја и покретљивости очне јабучице, </a:t>
            </a:r>
            <a:r>
              <a:rPr lang="sr-Cyrl-RS" dirty="0" smtClean="0"/>
              <a:t>повишена </a:t>
            </a:r>
            <a:r>
              <a:rPr lang="sr-Cyrl-RS" dirty="0" smtClean="0"/>
              <a:t>телесна темпретаура, слаби вид</a:t>
            </a:r>
          </a:p>
          <a:p>
            <a:r>
              <a:rPr lang="sr-Cyrl-RS" dirty="0" smtClean="0"/>
              <a:t>Дијагностика: анамнеза, клиничка слика, леукоцитоза, ЦТ, НМР</a:t>
            </a:r>
          </a:p>
          <a:p>
            <a:r>
              <a:rPr lang="sr-Cyrl-RS" dirty="0" smtClean="0"/>
              <a:t>Терапија: </a:t>
            </a:r>
            <a:r>
              <a:rPr lang="sr-Cyrl-RS" dirty="0" smtClean="0"/>
              <a:t>антибиотска </a:t>
            </a:r>
            <a:r>
              <a:rPr lang="sr-Cyrl-RS" dirty="0" smtClean="0"/>
              <a:t>и хируршка терапија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bsceu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33675" y="2291556"/>
            <a:ext cx="3676650" cy="314325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Панофт	алмитис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 smtClean="0"/>
              <a:t>Истовремено запаљење унутрашњости очне јабучице-ендофталмитис, њених омотача и садржаја орбите</a:t>
            </a:r>
          </a:p>
          <a:p>
            <a:r>
              <a:rPr lang="sr-Cyrl-RS" dirty="0" smtClean="0"/>
              <a:t>Етиологија: као код целулитис или флегмоне</a:t>
            </a:r>
          </a:p>
          <a:p>
            <a:r>
              <a:rPr lang="sr-Cyrl-RS" dirty="0" smtClean="0"/>
              <a:t>Клиничка слика: смањен вид (после ендофталмитиса), отечени капци, хемоза вежњаче, протрузија,непокретан булбус, хипопион, повишена тел.темпретаура, малаксалост, повраћање</a:t>
            </a:r>
          </a:p>
          <a:p>
            <a:r>
              <a:rPr lang="sr-Cyrl-RS" dirty="0" smtClean="0"/>
              <a:t>Дијагностика: анамнеза, клиничка слика, леукоцитоза</a:t>
            </a:r>
          </a:p>
          <a:p>
            <a:r>
              <a:rPr lang="sr-Cyrl-RS" dirty="0" smtClean="0"/>
              <a:t>Терапија: антибиоткса, евисцерација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nophthalmiti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2643981"/>
            <a:ext cx="3657600" cy="243840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Тумори орбите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 smtClean="0"/>
              <a:t>Доста врста различитог ткива</a:t>
            </a:r>
          </a:p>
          <a:p>
            <a:r>
              <a:rPr lang="sr-Cyrl-RS" dirty="0" smtClean="0"/>
              <a:t>Примарни или секундарни </a:t>
            </a:r>
          </a:p>
          <a:p>
            <a:r>
              <a:rPr lang="sr-Cyrl-RS" dirty="0" smtClean="0"/>
              <a:t>Бенигни или малигни</a:t>
            </a:r>
          </a:p>
          <a:p>
            <a:r>
              <a:rPr lang="sr-Cyrl-RS" dirty="0" smtClean="0"/>
              <a:t>Псеудотумори</a:t>
            </a:r>
          </a:p>
          <a:p>
            <a:r>
              <a:rPr lang="sr-Cyrl-RS" dirty="0" smtClean="0"/>
              <a:t>УЗВ орбите, ЦТ, НМР</a:t>
            </a:r>
          </a:p>
          <a:p>
            <a:r>
              <a:rPr lang="sr-Cyrl-RS" dirty="0" smtClean="0"/>
              <a:t>Клиничка слика: дислокација очне јабучице, смањена покретљивост, хемоза вежњаче, бол, промењен видна оштрина, секундарни глауком, ...</a:t>
            </a:r>
          </a:p>
          <a:p>
            <a:r>
              <a:rPr lang="sr-Cyrl-RS" dirty="0" smtClean="0"/>
              <a:t>Хистолошка верификација</a:t>
            </a:r>
          </a:p>
          <a:p>
            <a:r>
              <a:rPr lang="sr-Cyrl-RS" dirty="0" smtClean="0"/>
              <a:t>Терапија: конзилијарна одлука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orbital tum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90662" y="2643981"/>
            <a:ext cx="6162675" cy="24384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Тумори орбите код деце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Рабдомиосарком- 3-10 година старости; унилатралан протрузија, брз ток; хистолошка верификација; цитостатици и зрачна терапија, евентуално хируршка</a:t>
            </a:r>
          </a:p>
          <a:p>
            <a:r>
              <a:rPr lang="sr-Cyrl-RS" dirty="0" smtClean="0"/>
              <a:t>Неуробластом- секундарни тумор; брзо напредујућа протрузија, оток капака, хемоза вежњаче; ЦТ ретроперитонеума, зрачна терапија</a:t>
            </a:r>
          </a:p>
          <a:p>
            <a:r>
              <a:rPr lang="sr-Cyrl-RS" dirty="0" smtClean="0"/>
              <a:t>Хемангиом-спонатано повалачење...хируршки уколико угрожава вид 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Тумори орбите код одраслих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/>
              <a:t>Псеудотумори-хистолошка верификација- лечење:конзервативно</a:t>
            </a:r>
          </a:p>
          <a:p>
            <a:r>
              <a:rPr lang="sr-Cyrl-RS" dirty="0" smtClean="0"/>
              <a:t>Хемангиом-споро прогресивна лезија- ЦТ НМР орбите</a:t>
            </a:r>
          </a:p>
          <a:p>
            <a:r>
              <a:rPr lang="sr-Cyrl-RS" dirty="0" smtClean="0"/>
              <a:t>Малигни лимфом орбите- </a:t>
            </a:r>
            <a:r>
              <a:rPr lang="sr-Cyrl-RS" dirty="0" smtClean="0"/>
              <a:t>хематолог </a:t>
            </a:r>
            <a:r>
              <a:rPr lang="sr-Cyrl-RS" dirty="0" smtClean="0"/>
              <a:t>и биопсија- цитостатска терапија</a:t>
            </a:r>
          </a:p>
          <a:p>
            <a:r>
              <a:rPr lang="sr-Cyrl-RS" dirty="0" smtClean="0"/>
              <a:t>Хематогене метастазе- карцином дојке, бронха, меланом коже</a:t>
            </a:r>
          </a:p>
          <a:p>
            <a:r>
              <a:rPr lang="sr-Cyrl-RS" dirty="0" smtClean="0"/>
              <a:t>Малигни Нон Хочкинов лимфом- зрачна терапија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6000" b="1" dirty="0" smtClean="0"/>
              <a:t>Хвала на пажњи!!!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Горњи зид (</a:t>
            </a:r>
            <a:r>
              <a:rPr lang="sr-Latn-RS" dirty="0" smtClean="0"/>
              <a:t>paries superior)-</a:t>
            </a:r>
            <a:r>
              <a:rPr lang="sr-Cyrl-RS" dirty="0" smtClean="0"/>
              <a:t>напред:хоризонтални део чеоне кости; позади: мало крило сфеноидлане кости; одваја орбиту од предње лобањске јаме- чеони синус</a:t>
            </a:r>
          </a:p>
          <a:p>
            <a:r>
              <a:rPr lang="sr-Cyrl-RS" dirty="0" smtClean="0"/>
              <a:t>Медијални зид (</a:t>
            </a:r>
            <a:r>
              <a:rPr lang="sr-Latn-RS" dirty="0" smtClean="0"/>
              <a:t>paries medialis)-</a:t>
            </a:r>
            <a:r>
              <a:rPr lang="sr-Cyrl-RS" dirty="0" smtClean="0"/>
              <a:t>чеони наставак горње виличне кости, сузна кост, етмоидална кост, предњи део бочне стране сфеноидалне кости; одваја орбиту од носне шупљине, садржи етмоидални синус.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Доњи зид (</a:t>
            </a:r>
            <a:r>
              <a:rPr lang="sr-Latn-RS" dirty="0" smtClean="0"/>
              <a:t>paries inferior)-</a:t>
            </a:r>
            <a:r>
              <a:rPr lang="sr-Cyrl-RS" dirty="0" smtClean="0"/>
              <a:t> горња вилица, зигоматична кост, орбитални наставак непчане кости: одваја орбиту од максиларног синуса.</a:t>
            </a:r>
          </a:p>
          <a:p>
            <a:r>
              <a:rPr lang="sr-Cyrl-RS" dirty="0" smtClean="0"/>
              <a:t>Латерални зид (</a:t>
            </a:r>
            <a:r>
              <a:rPr lang="sr-Latn-RS" dirty="0" smtClean="0"/>
              <a:t>paries lateralis)-</a:t>
            </a:r>
            <a:r>
              <a:rPr lang="sr-Cyrl-RS" dirty="0" smtClean="0"/>
              <a:t>зигоматична кост велико крило сфеноидлане кости, зигоматични наставак чеоне кости; најдебљи и најчвршћи зид.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smtClean="0"/>
              <a:t>Врх-отвор оптичког нерва који се наставља на оптички канал- оптички нерв и офталмичка артерија.</a:t>
            </a:r>
          </a:p>
          <a:p>
            <a:r>
              <a:rPr lang="sr-Cyrl-RS" dirty="0" smtClean="0"/>
              <a:t>Горња орбитална пукотина- средња лобањска јама- 3., 6. кранијални нерв; </a:t>
            </a:r>
            <a:r>
              <a:rPr lang="sr-Latn-RS" dirty="0" smtClean="0"/>
              <a:t>n. </a:t>
            </a:r>
            <a:r>
              <a:rPr lang="en-US" dirty="0" smtClean="0"/>
              <a:t>O</a:t>
            </a:r>
            <a:r>
              <a:rPr lang="sr-Latn-RS" dirty="0" smtClean="0"/>
              <a:t>phthalmicus-n. </a:t>
            </a:r>
            <a:r>
              <a:rPr lang="en-US" dirty="0" smtClean="0"/>
              <a:t>F</a:t>
            </a:r>
            <a:r>
              <a:rPr lang="sr-Latn-RS" dirty="0" smtClean="0"/>
              <a:t>orntalis, n. </a:t>
            </a:r>
            <a:r>
              <a:rPr lang="en-US" dirty="0" smtClean="0"/>
              <a:t>L</a:t>
            </a:r>
            <a:r>
              <a:rPr lang="sr-Latn-RS" dirty="0" smtClean="0"/>
              <a:t>acrimalis, n. </a:t>
            </a:r>
            <a:r>
              <a:rPr lang="en-US" dirty="0" smtClean="0"/>
              <a:t>N</a:t>
            </a:r>
            <a:r>
              <a:rPr lang="sr-Latn-RS" dirty="0" smtClean="0"/>
              <a:t>asociliaris; </a:t>
            </a:r>
            <a:r>
              <a:rPr lang="sr-Cyrl-RS" dirty="0" smtClean="0"/>
              <a:t>из орбите према кавернозном синусу иде горња офталмичка вена.</a:t>
            </a:r>
          </a:p>
          <a:p>
            <a:r>
              <a:rPr lang="sr-Cyrl-RS" dirty="0" smtClean="0"/>
              <a:t>Доња орбитална пукотина- са инфратемпоралном и птеригопалатинском јамом-</a:t>
            </a:r>
            <a:r>
              <a:rPr lang="sr-Latn-RS" dirty="0" smtClean="0"/>
              <a:t>n. </a:t>
            </a:r>
            <a:r>
              <a:rPr lang="en-US" dirty="0" smtClean="0"/>
              <a:t>I</a:t>
            </a:r>
            <a:r>
              <a:rPr lang="sr-Latn-RS" dirty="0" smtClean="0"/>
              <a:t>nfraorbitalis, n.zygomaticus</a:t>
            </a:r>
          </a:p>
          <a:p>
            <a:r>
              <a:rPr lang="sr-Cyrl-RS" dirty="0" smtClean="0"/>
              <a:t>Горњи медијални зид- предњи </a:t>
            </a:r>
            <a:r>
              <a:rPr lang="sr-Latn-RS" dirty="0" smtClean="0"/>
              <a:t>(a.ethmoidlaes ant, n.ethmoidlaes ant)</a:t>
            </a:r>
            <a:r>
              <a:rPr lang="sr-Cyrl-RS" dirty="0" smtClean="0"/>
              <a:t> и задњи етмоидални отвор</a:t>
            </a:r>
            <a:r>
              <a:rPr lang="sr-Latn-RS" dirty="0" smtClean="0"/>
              <a:t> (a.ethmoidlaes post, n.ethmoidlaes post)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6e3b744d501d98740390d1090c86216--orbit-anatom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Садржај орбите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Очна јабучица- 7</a:t>
            </a:r>
            <a:r>
              <a:rPr lang="en-US" dirty="0" smtClean="0"/>
              <a:t>cm</a:t>
            </a:r>
            <a:r>
              <a:rPr lang="en-US" baseline="30000" dirty="0" smtClean="0"/>
              <a:t>3</a:t>
            </a:r>
            <a:r>
              <a:rPr lang="sr-Cyrl-RS" dirty="0" smtClean="0"/>
              <a:t>кубних</a:t>
            </a:r>
          </a:p>
          <a:p>
            <a:r>
              <a:rPr lang="sr-Cyrl-RS" dirty="0" smtClean="0"/>
              <a:t>Оптички нерв</a:t>
            </a:r>
          </a:p>
          <a:p>
            <a:r>
              <a:rPr lang="sr-Cyrl-RS" dirty="0" smtClean="0"/>
              <a:t>Мишићи покретачи очне јабучице</a:t>
            </a:r>
          </a:p>
          <a:p>
            <a:r>
              <a:rPr lang="sr-Cyrl-RS" dirty="0" smtClean="0"/>
              <a:t>Сузна жлезда</a:t>
            </a:r>
          </a:p>
          <a:p>
            <a:r>
              <a:rPr lang="sr-Cyrl-RS" dirty="0" smtClean="0"/>
              <a:t>Масно ткиво</a:t>
            </a:r>
          </a:p>
          <a:p>
            <a:r>
              <a:rPr lang="sr-Cyrl-RS" dirty="0" smtClean="0"/>
              <a:t>Нерви, крвни и лимфни судови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Положај очне јабучице у орбити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Централни</a:t>
            </a:r>
          </a:p>
          <a:p>
            <a:r>
              <a:rPr lang="sr-Cyrl-RS" dirty="0" smtClean="0"/>
              <a:t>У конусу очних мишића, који је са свих страна обавијен масним ткивом</a:t>
            </a:r>
          </a:p>
          <a:p>
            <a:endParaRPr lang="sr-Cyrl-RS" dirty="0" smtClean="0"/>
          </a:p>
          <a:p>
            <a:r>
              <a:rPr lang="sr-Cyrl-RS" dirty="0" smtClean="0"/>
              <a:t>Енофталмус </a:t>
            </a:r>
          </a:p>
          <a:p>
            <a:r>
              <a:rPr lang="sr-Cyrl-RS" dirty="0" smtClean="0"/>
              <a:t>Егзофталмус-једностран, обостран, интермитентни, пулзирајући, псеудоегзофталмус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orbit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1053" y="1600200"/>
            <a:ext cx="5881894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967</Words>
  <Application>Microsoft Office PowerPoint</Application>
  <PresentationFormat>On-screen Show (4:3)</PresentationFormat>
  <Paragraphs>104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Орбита </vt:lpstr>
      <vt:lpstr>Анатомија </vt:lpstr>
      <vt:lpstr>Slide 3</vt:lpstr>
      <vt:lpstr>Slide 4</vt:lpstr>
      <vt:lpstr>Slide 5</vt:lpstr>
      <vt:lpstr>Slide 6</vt:lpstr>
      <vt:lpstr>Садржај орбите</vt:lpstr>
      <vt:lpstr>Положај очне јабучице у орбити</vt:lpstr>
      <vt:lpstr>Slide 9</vt:lpstr>
      <vt:lpstr>Енофталмус </vt:lpstr>
      <vt:lpstr>Егзофталмус </vt:lpstr>
      <vt:lpstr>Slide 12</vt:lpstr>
      <vt:lpstr>Slide 13</vt:lpstr>
      <vt:lpstr>Дијагностика обољења орбите</vt:lpstr>
      <vt:lpstr>Slide 15</vt:lpstr>
      <vt:lpstr>Запаљенске болести орбите</vt:lpstr>
      <vt:lpstr>Инфективна етиологија</vt:lpstr>
      <vt:lpstr>Целулитис орбите</vt:lpstr>
      <vt:lpstr>Slide 19</vt:lpstr>
      <vt:lpstr>Флегмона орбите</vt:lpstr>
      <vt:lpstr>Апсцес орбита</vt:lpstr>
      <vt:lpstr>Slide 22</vt:lpstr>
      <vt:lpstr>Панофт алмитис</vt:lpstr>
      <vt:lpstr>Slide 24</vt:lpstr>
      <vt:lpstr>Тумори орбите</vt:lpstr>
      <vt:lpstr>Slide 26</vt:lpstr>
      <vt:lpstr>Тумори орбите код деце</vt:lpstr>
      <vt:lpstr>Тумори орбите код одраслих</vt:lpstr>
      <vt:lpstr>Хвала на пажњи!!!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Орбита </dc:title>
  <dc:creator>User</dc:creator>
  <cp:lastModifiedBy>User</cp:lastModifiedBy>
  <cp:revision>17</cp:revision>
  <dcterms:created xsi:type="dcterms:W3CDTF">2006-08-16T00:00:00Z</dcterms:created>
  <dcterms:modified xsi:type="dcterms:W3CDTF">2017-11-15T08:37:21Z</dcterms:modified>
</cp:coreProperties>
</file>